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3" r:id="rId6"/>
    <p:sldId id="272" r:id="rId7"/>
    <p:sldId id="271" r:id="rId8"/>
    <p:sldId id="260" r:id="rId9"/>
    <p:sldId id="261" r:id="rId10"/>
    <p:sldId id="269" r:id="rId11"/>
    <p:sldId id="262" r:id="rId12"/>
    <p:sldId id="263" r:id="rId13"/>
    <p:sldId id="270" r:id="rId14"/>
    <p:sldId id="264" r:id="rId15"/>
    <p:sldId id="265" r:id="rId16"/>
    <p:sldId id="266" r:id="rId17"/>
    <p:sldId id="267" r:id="rId18"/>
    <p:sldId id="268" r:id="rId1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50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7169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Shamkya Mining Project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094916"/>
            <a:ext cx="7556421" cy="181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Integrating geology, geochemical pathfinder analysis, and Python-based visualization to support early-stage exploration decisions in orogenic gold systems.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6A751-E9D2-C4B4-A122-13A8BA3D5B9E}"/>
              </a:ext>
            </a:extLst>
          </p:cNvPr>
          <p:cNvSpPr/>
          <p:nvPr/>
        </p:nvSpPr>
        <p:spPr>
          <a:xfrm>
            <a:off x="12744450" y="7658100"/>
            <a:ext cx="1847850" cy="419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1F995AA-6717-D206-5D32-4B43B086C67C}"/>
              </a:ext>
            </a:extLst>
          </p:cNvPr>
          <p:cNvSpPr/>
          <p:nvPr/>
        </p:nvSpPr>
        <p:spPr>
          <a:xfrm>
            <a:off x="6280189" y="6044110"/>
            <a:ext cx="7556421" cy="181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By: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Obay Salih</a:t>
            </a:r>
            <a:br>
              <a:rPr lang="en-US" sz="2000" dirty="0">
                <a:solidFill>
                  <a:srgbClr val="1E30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1E30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&amp;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Salih Adam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5E281-662E-7AD0-4686-18A5C565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976" y="3143250"/>
            <a:ext cx="7151424" cy="5086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FDBAB-8B95-AADD-10B7-1EEE3085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7873998" cy="47243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1966" y="386477"/>
            <a:ext cx="5277088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Geochemical Clustering Results</a:t>
            </a:r>
            <a:endParaRPr lang="en-US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623536" y="1949887"/>
            <a:ext cx="1728788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33%</a:t>
            </a:r>
            <a:endParaRPr lang="en-US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70" y="1071443"/>
            <a:ext cx="2108359" cy="21083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9487" y="3355419"/>
            <a:ext cx="1757005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Cluster A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91966" y="3659386"/>
            <a:ext cx="3992166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Core mineralized zone — high gold, high Sb/As, elevated Ag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791319" y="1949887"/>
            <a:ext cx="1728788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42%</a:t>
            </a:r>
            <a:endParaRPr lang="en-US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653" y="1071443"/>
            <a:ext cx="2108359" cy="21083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77389" y="3355419"/>
            <a:ext cx="1757005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Cluster B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4659749" y="3659386"/>
            <a:ext cx="3992285" cy="449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Transitional halo — moderate pathfinder signals, intermediate gold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3707368" y="5303877"/>
            <a:ext cx="1728788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25%</a:t>
            </a:r>
            <a:endParaRPr lang="en-US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702" y="4425434"/>
            <a:ext cx="2108359" cy="21083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693438" y="6709410"/>
            <a:ext cx="1757005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Cluster C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2575798" y="7013377"/>
            <a:ext cx="399228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Distal background — Zn-rich, low gold, low Sb/As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491966" y="7396401"/>
            <a:ext cx="8160068" cy="449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K-means clustering on multi-element geochemistry identifies three distinct geochemical domains that reinforce the zonation model from core to periphery.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907256"/>
            <a:ext cx="7299841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3D Pathfinder Index Modeling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33078" y="2110978"/>
            <a:ext cx="736461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 conceptual As–Sb–Hg pathfinder index demonstrates multi-element signal behavior in 3D space, even without Hg assay data.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19111" y="1875473"/>
            <a:ext cx="22860" cy="1141095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219111" y="3252073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Light" pitchFamily="34" charset="-122"/>
                <a:cs typeface="Times New Roman" panose="02020603050405020304" pitchFamily="18" charset="0"/>
              </a:rPr>
              <a:t>01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19111" y="3584972"/>
            <a:ext cx="373463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6219111" y="373534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Index Construction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19111" y="4188023"/>
            <a:ext cx="373463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Weighted combination of normalized pathfinder element values creates composite signal.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163056" y="3252073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Light" pitchFamily="34" charset="-122"/>
                <a:cs typeface="Times New Roman" panose="02020603050405020304" pitchFamily="18" charset="0"/>
              </a:rPr>
              <a:t>02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163056" y="3584972"/>
            <a:ext cx="373463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2" name="Text 9"/>
          <p:cNvSpPr/>
          <p:nvPr/>
        </p:nvSpPr>
        <p:spPr>
          <a:xfrm>
            <a:off x="10163056" y="373534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Spatial Visualization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163056" y="4188023"/>
            <a:ext cx="373463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3D surface interpolation reveals vertical and lateral extent of mineralized envelope.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19111" y="5559385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Light" pitchFamily="34" charset="-122"/>
                <a:cs typeface="Times New Roman" panose="02020603050405020304" pitchFamily="18" charset="0"/>
              </a:rPr>
              <a:t>03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19111" y="5892284"/>
            <a:ext cx="7678579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6" name="Text 13"/>
          <p:cNvSpPr/>
          <p:nvPr/>
        </p:nvSpPr>
        <p:spPr>
          <a:xfrm>
            <a:off x="6219111" y="604266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Gold Correlation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219111" y="6495336"/>
            <a:ext cx="767857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High index values systematically coincide with gold hotspots, validating the approach.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24AC50-F145-7B42-B03E-9FBA9D41F59E}"/>
              </a:ext>
            </a:extLst>
          </p:cNvPr>
          <p:cNvSpPr/>
          <p:nvPr/>
        </p:nvSpPr>
        <p:spPr>
          <a:xfrm>
            <a:off x="12744450" y="7658100"/>
            <a:ext cx="1847850" cy="419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322" y="526613"/>
            <a:ext cx="6505813" cy="59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Geological Model Integration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2" y="1627822"/>
            <a:ext cx="5035510" cy="50355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80653" y="1603891"/>
            <a:ext cx="265235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Lithological Framework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80653" y="2094547"/>
            <a:ext cx="7786926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Mineralization hosted primarily in granitic gneiss and sheared amphibolite units.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80653" y="2592467"/>
            <a:ext cx="23941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Structural Controls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80653" y="3083123"/>
            <a:ext cx="7786926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High-grade zones align with regional-scale shear corridors and secondary splays. Structural dilation zones create fluid pathways.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80653" y="3887510"/>
            <a:ext cx="267438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Geochemical Validation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80653" y="4378166"/>
            <a:ext cx="7786926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Sb/As ratios and cluster zoning patterns support structurally controlled core with outward geochemical gradients.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0322" y="7094101"/>
            <a:ext cx="13289756" cy="813792"/>
          </a:xfrm>
          <a:prstGeom prst="roundRect">
            <a:avLst>
              <a:gd name="adj" fmla="val 21183"/>
            </a:avLst>
          </a:prstGeom>
          <a:solidFill>
            <a:srgbClr val="B5DAF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74" y="7386876"/>
            <a:ext cx="239316" cy="1914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292542" y="7333417"/>
            <a:ext cx="12476083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Deposit Classification: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Orogenic gold system with characteristic pathfinder element associations and structural-lithological controls.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F413E-6CB1-E57B-822E-31F0D6538C17}"/>
              </a:ext>
            </a:extLst>
          </p:cNvPr>
          <p:cNvSpPr/>
          <p:nvPr/>
        </p:nvSpPr>
        <p:spPr>
          <a:xfrm>
            <a:off x="12744450" y="7907892"/>
            <a:ext cx="1847850" cy="16930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DE35C6-E189-E351-7CB1-13ACBCC44B5A}"/>
              </a:ext>
            </a:extLst>
          </p:cNvPr>
          <p:cNvSpPr/>
          <p:nvPr/>
        </p:nvSpPr>
        <p:spPr>
          <a:xfrm>
            <a:off x="13960076" y="7464266"/>
            <a:ext cx="632223" cy="61293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736878"/>
            <a:ext cx="769334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Key Findings and Exploration Impact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11729" y="2343150"/>
            <a:ext cx="3743087" cy="1857256"/>
          </a:xfrm>
          <a:prstGeom prst="roundRect">
            <a:avLst>
              <a:gd name="adj" fmla="val 10043"/>
            </a:avLst>
          </a:prstGeom>
          <a:solidFill>
            <a:srgbClr val="84C1FA"/>
          </a:solidFill>
          <a:ln/>
        </p:spPr>
      </p:sp>
      <p:sp>
        <p:nvSpPr>
          <p:cNvPr id="5" name="Text 2"/>
          <p:cNvSpPr/>
          <p:nvPr/>
        </p:nvSpPr>
        <p:spPr>
          <a:xfrm>
            <a:off x="6418898" y="2550319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Pathfinder Success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18898" y="2998470"/>
            <a:ext cx="3328749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Sb/As ratios effectively reduce exploration uncertainty and vector toward high-gold zones.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1984" y="2343150"/>
            <a:ext cx="3743087" cy="1857256"/>
          </a:xfrm>
          <a:prstGeom prst="roundRect">
            <a:avLst>
              <a:gd name="adj" fmla="val 10043"/>
            </a:avLst>
          </a:prstGeom>
          <a:solidFill>
            <a:srgbClr val="0540AD"/>
          </a:solidFill>
          <a:ln/>
        </p:spPr>
      </p:sp>
      <p:sp>
        <p:nvSpPr>
          <p:cNvPr id="8" name="Text 5"/>
          <p:cNvSpPr/>
          <p:nvPr/>
        </p:nvSpPr>
        <p:spPr>
          <a:xfrm>
            <a:off x="10369153" y="2550319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Spatial Correlation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69153" y="2998470"/>
            <a:ext cx="3328749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High-gold zones cluster in central-eastern project area with strong geochemical signatures.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11729" y="4407575"/>
            <a:ext cx="7693343" cy="1525667"/>
          </a:xfrm>
          <a:prstGeom prst="roundRect">
            <a:avLst>
              <a:gd name="adj" fmla="val 12226"/>
            </a:avLst>
          </a:prstGeom>
          <a:solidFill>
            <a:srgbClr val="921653"/>
          </a:solidFill>
          <a:ln/>
        </p:spPr>
      </p:sp>
      <p:sp>
        <p:nvSpPr>
          <p:cNvPr id="11" name="Text 8"/>
          <p:cNvSpPr/>
          <p:nvPr/>
        </p:nvSpPr>
        <p:spPr>
          <a:xfrm>
            <a:off x="6418898" y="461474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Zonation Model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18898" y="5062895"/>
            <a:ext cx="7279005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Three-cluster geochemical model from core to periphery guides drill targeting.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11729" y="6166366"/>
            <a:ext cx="7693343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This integrated approach demonstrates that combining Python-based geostatistics with multi-element pathfinder analysis significantly improves targeting efficiency in orogenic gold exploration, reducing reliance on direct gold assays alone.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36C834-494B-C039-E4F1-75D891197B68}"/>
              </a:ext>
            </a:extLst>
          </p:cNvPr>
          <p:cNvSpPr/>
          <p:nvPr/>
        </p:nvSpPr>
        <p:spPr>
          <a:xfrm>
            <a:off x="12744450" y="7658100"/>
            <a:ext cx="1847850" cy="419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3916"/>
            <a:ext cx="63042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Slide 10 — Final Interpretation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6105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This project successfully demonstrates that pathfinder elements and ratios significantly reduce uncertainty in gold exploration. Specifically, strong correlations have been identified between high-gold zones and Sb/As ratios, with these promising areas spatially clustered within the central-eastern part of the project.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0"/>
            <a:ext cx="5760720" cy="82384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727" y="528161"/>
            <a:ext cx="4497467" cy="480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Slide 11 — Impact &amp; Value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96727" y="1296233"/>
            <a:ext cx="7799546" cy="1459468"/>
          </a:xfrm>
          <a:prstGeom prst="roundRect">
            <a:avLst>
              <a:gd name="adj" fmla="val 751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3867" y="1296233"/>
            <a:ext cx="91440" cy="1459468"/>
          </a:xfrm>
          <a:prstGeom prst="roundRect">
            <a:avLst>
              <a:gd name="adj" fmla="val 189049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480215" y="1511141"/>
            <a:ext cx="304942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Informed Drilling Decisions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80215" y="1926431"/>
            <a:ext cx="730115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workflow provides data-driven insights, leading to more precise and effective drilling targets.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96727" y="2947749"/>
            <a:ext cx="7799546" cy="1459468"/>
          </a:xfrm>
          <a:prstGeom prst="roundRect">
            <a:avLst>
              <a:gd name="adj" fmla="val 751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73867" y="2947749"/>
            <a:ext cx="91440" cy="1459468"/>
          </a:xfrm>
          <a:prstGeom prst="roundRect">
            <a:avLst>
              <a:gd name="adj" fmla="val 189049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6480215" y="3162657"/>
            <a:ext cx="407920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Improved Geological Understanding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80215" y="3577947"/>
            <a:ext cx="730115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Enhances comprehension of the orogenic gold system, revealing nuanced geological controls on mineralization.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96727" y="4599265"/>
            <a:ext cx="7799546" cy="1459468"/>
          </a:xfrm>
          <a:prstGeom prst="roundRect">
            <a:avLst>
              <a:gd name="adj" fmla="val 751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73867" y="4599265"/>
            <a:ext cx="91440" cy="1459468"/>
          </a:xfrm>
          <a:prstGeom prst="roundRect">
            <a:avLst>
              <a:gd name="adj" fmla="val 189049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480215" y="4814173"/>
            <a:ext cx="2706886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Cost-Efficient Solutions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80215" y="5229463"/>
            <a:ext cx="730115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Utilizes open-source tools, significantly reducing reliance on expensive proprietary software in early exploration stages.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196727" y="6250781"/>
            <a:ext cx="7799546" cy="1459468"/>
          </a:xfrm>
          <a:prstGeom prst="roundRect">
            <a:avLst>
              <a:gd name="adj" fmla="val 751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73867" y="6250781"/>
            <a:ext cx="91440" cy="1459468"/>
          </a:xfrm>
          <a:prstGeom prst="roundRect">
            <a:avLst>
              <a:gd name="adj" fmla="val 189049"/>
            </a:avLst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6480215" y="6465689"/>
            <a:ext cx="3808571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Reproducible Geochemical Model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480215" y="6880979"/>
            <a:ext cx="730115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Establishes a robust and repeatable geochemical model for ongoing and future exploration projects.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A8EF3C-698B-9EDB-006A-9E2F9D6E02AD}"/>
              </a:ext>
            </a:extLst>
          </p:cNvPr>
          <p:cNvSpPr/>
          <p:nvPr/>
        </p:nvSpPr>
        <p:spPr>
          <a:xfrm>
            <a:off x="12782550" y="7772400"/>
            <a:ext cx="1847850" cy="419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Thank You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We appreciate your time and consideration of the Shamkya Mining Project. We look forward to exploring these promising opportunities further.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754856"/>
            <a:ext cx="6644521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The Exploration Challenge</a:t>
            </a:r>
            <a:endParaRPr lang="en-US"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31969" y="1739979"/>
            <a:ext cx="3719870" cy="3101578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6444972" y="1952982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84C1F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708" y="2128718"/>
            <a:ext cx="287536" cy="2875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4972" y="2804993"/>
            <a:ext cx="2878217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Nugget Effect Problem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444972" y="3265527"/>
            <a:ext cx="3293864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Extreme grade variability over short distances makes gold distribution highly irregular in orogenic systems.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0164842" y="1739979"/>
            <a:ext cx="3719989" cy="3101578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10377845" y="1952982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84C1F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3581" y="2128718"/>
            <a:ext cx="287536" cy="2875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7845" y="280499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Pathfinder Strategy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377845" y="3265527"/>
            <a:ext cx="329398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Focus on associated elements and geochemical ratios to reduce uncertainty and identify core mineralized zones.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231969" y="5054560"/>
            <a:ext cx="7652861" cy="2420064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6444972" y="5267563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84C1F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0708" y="5443299"/>
            <a:ext cx="287536" cy="2875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4972" y="6119574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Spatial Analysis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444972" y="6580108"/>
            <a:ext cx="722685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Multi-element vectoring tools help distinguish proximal high-grade zones from distal background geochemistry.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CC2961-3529-2C14-C330-07FF381BC10B}"/>
              </a:ext>
            </a:extLst>
          </p:cNvPr>
          <p:cNvSpPr/>
          <p:nvPr/>
        </p:nvSpPr>
        <p:spPr>
          <a:xfrm>
            <a:off x="12763500" y="7658100"/>
            <a:ext cx="1847850" cy="419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282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568"/>
            <a:ext cx="7605832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Data Sources and Integration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0812" y="4657368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Sample Collection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0812" y="5228868"/>
            <a:ext cx="626221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ALS assay results from multiple sample types: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0812" y="5786557"/>
            <a:ext cx="626221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Diamond drill core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80812" y="6221492"/>
            <a:ext cx="626221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Reverse circulation (RC) chips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0812" y="6656427"/>
            <a:ext cx="626221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Trench and channel samples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0812" y="7091363"/>
            <a:ext cx="626221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Grab samples from surface exposures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94997" y="4657368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Final Dataset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94997" y="5228868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1,754 samples</a:t>
            </a: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after cleaning and merging with complete spatial coordinates and geochemical data.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94997" y="6143506"/>
            <a:ext cx="626221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Key elements:</a:t>
            </a: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 Au, As, Sb, Bi, Zn, Ag, Cu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94997" y="6701195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This forms the foundation for geochemical analysis, statistical modeling, and 3D visualization.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1604DB-217A-BBDE-C3C6-4EE9B880649A}"/>
              </a:ext>
            </a:extLst>
          </p:cNvPr>
          <p:cNvSpPr/>
          <p:nvPr/>
        </p:nvSpPr>
        <p:spPr>
          <a:xfrm>
            <a:off x="12744450" y="7658100"/>
            <a:ext cx="1847850" cy="419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106" y="861417"/>
            <a:ext cx="7696795" cy="622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Gold Distribution Characteristics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06" y="1783318"/>
            <a:ext cx="996791" cy="1467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0208" y="1982629"/>
            <a:ext cx="24920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Strong Positive Skew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380208" y="2413635"/>
            <a:ext cx="655248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Histogram reveals numerous low-grade samples with a few extremely high-grade outliers.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106" y="3251121"/>
            <a:ext cx="996791" cy="1467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0208" y="3450431"/>
            <a:ext cx="24920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Spatial Clustering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380208" y="3881438"/>
            <a:ext cx="655248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2D contour maps and 3D surface models visualize concentrated high-gold zones within the project area.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106" y="4718923"/>
            <a:ext cx="996791" cy="1467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0208" y="4918234"/>
            <a:ext cx="24920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High-Grade Shoots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380208" y="5349240"/>
            <a:ext cx="655248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Distribution pattern supports localized structural controls creating discrete mineralized shoots.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184106" y="6410920"/>
            <a:ext cx="7748588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 spatial distribution of gold shows distinct clustering in the central-eastern portion of the property, consistent with structurally-controlled orogenic gold mineralization.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C7E5E-E6CB-B911-079A-3F01EA4A82B7}"/>
              </a:ext>
            </a:extLst>
          </p:cNvPr>
          <p:cNvSpPr/>
          <p:nvPr/>
        </p:nvSpPr>
        <p:spPr>
          <a:xfrm>
            <a:off x="12744450" y="7658100"/>
            <a:ext cx="1847850" cy="419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18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4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426601"/>
            <a:ext cx="5885498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Pathfinder Element Correlations</a:t>
            </a:r>
            <a:endParaRPr lang="en-US" sz="3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42925" y="1376720"/>
            <a:ext cx="8058150" cy="1149310"/>
          </a:xfrm>
          <a:prstGeom prst="roundRect">
            <a:avLst>
              <a:gd name="adj" fmla="val 9547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542925" y="1353860"/>
            <a:ext cx="8058150" cy="91440"/>
          </a:xfrm>
          <a:prstGeom prst="roundRect">
            <a:avLst>
              <a:gd name="adj" fmla="val 152710"/>
            </a:avLst>
          </a:prstGeom>
          <a:solidFill>
            <a:srgbClr val="84C1FA"/>
          </a:solidFill>
          <a:ln/>
        </p:spPr>
      </p:sp>
      <p:sp>
        <p:nvSpPr>
          <p:cNvPr id="6" name="Shape 3"/>
          <p:cNvSpPr/>
          <p:nvPr/>
        </p:nvSpPr>
        <p:spPr>
          <a:xfrm>
            <a:off x="4339292" y="1144072"/>
            <a:ext cx="465415" cy="465415"/>
          </a:xfrm>
          <a:prstGeom prst="roundRect">
            <a:avLst>
              <a:gd name="adj" fmla="val 196470"/>
            </a:avLst>
          </a:prstGeom>
          <a:solidFill>
            <a:srgbClr val="84C1FA"/>
          </a:solidFill>
          <a:ln/>
        </p:spPr>
      </p:sp>
      <p:sp>
        <p:nvSpPr>
          <p:cNvPr id="7" name="Text 4"/>
          <p:cNvSpPr/>
          <p:nvPr/>
        </p:nvSpPr>
        <p:spPr>
          <a:xfrm>
            <a:off x="4478953" y="1260396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1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0923" y="1764506"/>
            <a:ext cx="1939409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Antimony (Sb)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0923" y="2099905"/>
            <a:ext cx="7702153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Strongest positive correlation with gold. Key proximal pathfinder element in orogenic systems.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42925" y="2913817"/>
            <a:ext cx="8058150" cy="1149310"/>
          </a:xfrm>
          <a:prstGeom prst="roundRect">
            <a:avLst>
              <a:gd name="adj" fmla="val 9547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42925" y="2890957"/>
            <a:ext cx="8058150" cy="91440"/>
          </a:xfrm>
          <a:prstGeom prst="roundRect">
            <a:avLst>
              <a:gd name="adj" fmla="val 152710"/>
            </a:avLst>
          </a:prstGeom>
          <a:solidFill>
            <a:srgbClr val="84C1FA"/>
          </a:solidFill>
          <a:ln/>
        </p:spPr>
      </p:sp>
      <p:sp>
        <p:nvSpPr>
          <p:cNvPr id="12" name="Shape 9"/>
          <p:cNvSpPr/>
          <p:nvPr/>
        </p:nvSpPr>
        <p:spPr>
          <a:xfrm>
            <a:off x="4339292" y="2681168"/>
            <a:ext cx="465415" cy="465415"/>
          </a:xfrm>
          <a:prstGeom prst="roundRect">
            <a:avLst>
              <a:gd name="adj" fmla="val 196470"/>
            </a:avLst>
          </a:prstGeom>
          <a:solidFill>
            <a:srgbClr val="84C1FA"/>
          </a:solidFill>
          <a:ln/>
        </p:spPr>
      </p:sp>
      <p:sp>
        <p:nvSpPr>
          <p:cNvPr id="13" name="Text 10"/>
          <p:cNvSpPr/>
          <p:nvPr/>
        </p:nvSpPr>
        <p:spPr>
          <a:xfrm>
            <a:off x="4478953" y="2797493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2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20923" y="3301603"/>
            <a:ext cx="1939409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Silver (Ag)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20923" y="3637002"/>
            <a:ext cx="7702153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Moderate positive correlation. Associates with gold-bearing sulfide assemblages.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542925" y="4450913"/>
            <a:ext cx="8058150" cy="1149310"/>
          </a:xfrm>
          <a:prstGeom prst="roundRect">
            <a:avLst>
              <a:gd name="adj" fmla="val 9547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542925" y="4428053"/>
            <a:ext cx="8058150" cy="91440"/>
          </a:xfrm>
          <a:prstGeom prst="roundRect">
            <a:avLst>
              <a:gd name="adj" fmla="val 152710"/>
            </a:avLst>
          </a:prstGeom>
          <a:solidFill>
            <a:srgbClr val="84C1FA"/>
          </a:solidFill>
          <a:ln/>
        </p:spPr>
      </p:sp>
      <p:sp>
        <p:nvSpPr>
          <p:cNvPr id="18" name="Shape 15"/>
          <p:cNvSpPr/>
          <p:nvPr/>
        </p:nvSpPr>
        <p:spPr>
          <a:xfrm>
            <a:off x="4339292" y="4218265"/>
            <a:ext cx="465415" cy="465415"/>
          </a:xfrm>
          <a:prstGeom prst="roundRect">
            <a:avLst>
              <a:gd name="adj" fmla="val 196470"/>
            </a:avLst>
          </a:prstGeom>
          <a:solidFill>
            <a:srgbClr val="84C1FA"/>
          </a:solidFill>
          <a:ln/>
        </p:spPr>
      </p:sp>
      <p:sp>
        <p:nvSpPr>
          <p:cNvPr id="19" name="Text 16"/>
          <p:cNvSpPr/>
          <p:nvPr/>
        </p:nvSpPr>
        <p:spPr>
          <a:xfrm>
            <a:off x="4478953" y="4334589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3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20923" y="4838700"/>
            <a:ext cx="1939409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Arsenic (As)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20923" y="5174099"/>
            <a:ext cx="7702153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Positive but weaker than Sb. Common in broader mineralized halos.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542925" y="5988010"/>
            <a:ext cx="8058150" cy="1149310"/>
          </a:xfrm>
          <a:prstGeom prst="roundRect">
            <a:avLst>
              <a:gd name="adj" fmla="val 9547"/>
            </a:avLst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542925" y="5965150"/>
            <a:ext cx="8058150" cy="91440"/>
          </a:xfrm>
          <a:prstGeom prst="roundRect">
            <a:avLst>
              <a:gd name="adj" fmla="val 152710"/>
            </a:avLst>
          </a:prstGeom>
          <a:solidFill>
            <a:srgbClr val="84C1FA"/>
          </a:solidFill>
          <a:ln/>
        </p:spPr>
      </p:sp>
      <p:sp>
        <p:nvSpPr>
          <p:cNvPr id="24" name="Shape 21"/>
          <p:cNvSpPr/>
          <p:nvPr/>
        </p:nvSpPr>
        <p:spPr>
          <a:xfrm>
            <a:off x="4339292" y="5755362"/>
            <a:ext cx="465415" cy="465415"/>
          </a:xfrm>
          <a:prstGeom prst="roundRect">
            <a:avLst>
              <a:gd name="adj" fmla="val 196470"/>
            </a:avLst>
          </a:prstGeom>
          <a:solidFill>
            <a:srgbClr val="84C1FA"/>
          </a:solidFill>
          <a:ln/>
        </p:spPr>
      </p:sp>
      <p:sp>
        <p:nvSpPr>
          <p:cNvPr id="25" name="Text 22"/>
          <p:cNvSpPr/>
          <p:nvPr/>
        </p:nvSpPr>
        <p:spPr>
          <a:xfrm>
            <a:off x="4478953" y="5871686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4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20923" y="6375797"/>
            <a:ext cx="1939409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Zinc (Zn)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20923" y="6711196"/>
            <a:ext cx="7702153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Negative correlation. Represents distal zones away from gold concentration.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542925" y="7311866"/>
            <a:ext cx="8058150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These correlation patterns match classical orogenic gold system geochemistry, validating the pathfinder approach for this deposit type.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140"/>
            <a:ext cx="73542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Geochemical Ratio Analysis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83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Sb/As Ratio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65038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Emerges as the strongest vectoring tool. Higher ratios systematically occur closer to high-gold zones, providing a gradient toward mineralization.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4805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Times New Roman" panose="02020603050405020304" pitchFamily="18" charset="0"/>
                <a:ea typeface="Instrument Sans Semi Bold" pitchFamily="34" charset="-122"/>
                <a:cs typeface="Times New Roman" panose="02020603050405020304" pitchFamily="18" charset="0"/>
              </a:rPr>
              <a:t>Cu/Zn Ratio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061704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Secondary indicator. Useful for distinguishing proximal copper-enriched zones from distal zinc-dominant background.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991582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Scatterplot analysis confirms strong spatial correlation between elevated Sb/As and gold grade across the entire dataset.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2612231"/>
            <a:ext cx="5564862" cy="33388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593579-21BA-4B56-1A87-044FE545734C}"/>
              </a:ext>
            </a:extLst>
          </p:cNvPr>
          <p:cNvSpPr/>
          <p:nvPr/>
        </p:nvSpPr>
        <p:spPr>
          <a:xfrm>
            <a:off x="12744450" y="7658100"/>
            <a:ext cx="1847850" cy="419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851</Words>
  <Application>Microsoft Office PowerPoint</Application>
  <PresentationFormat>Custom</PresentationFormat>
  <Paragraphs>120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Brotherhood of Steel</dc:creator>
  <cp:lastModifiedBy>Obay Salih</cp:lastModifiedBy>
  <cp:revision>4</cp:revision>
  <dcterms:created xsi:type="dcterms:W3CDTF">2025-12-08T00:07:38Z</dcterms:created>
  <dcterms:modified xsi:type="dcterms:W3CDTF">2025-12-08T01:05:32Z</dcterms:modified>
</cp:coreProperties>
</file>